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36" r:id="rId2"/>
    <p:sldMasterId id="2147483748" r:id="rId3"/>
    <p:sldMasterId id="2147483772" r:id="rId4"/>
    <p:sldMasterId id="2147483798" r:id="rId5"/>
  </p:sldMasterIdLst>
  <p:notesMasterIdLst>
    <p:notesMasterId r:id="rId14"/>
  </p:notesMasterIdLst>
  <p:handoutMasterIdLst>
    <p:handoutMasterId r:id="rId15"/>
  </p:handoutMasterIdLst>
  <p:sldIdLst>
    <p:sldId id="1133" r:id="rId6"/>
    <p:sldId id="1083" r:id="rId7"/>
    <p:sldId id="1084" r:id="rId8"/>
    <p:sldId id="1151" r:id="rId9"/>
    <p:sldId id="1155" r:id="rId10"/>
    <p:sldId id="1156" r:id="rId11"/>
    <p:sldId id="1157" r:id="rId12"/>
    <p:sldId id="1134" r:id="rId13"/>
  </p:sldIdLst>
  <p:sldSz cx="9144000" cy="6858000" type="screen4x3"/>
  <p:notesSz cx="6888163" cy="100203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TH Niramit AS" pitchFamily="2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FF"/>
    <a:srgbClr val="FFFF66"/>
    <a:srgbClr val="66FF33"/>
    <a:srgbClr val="9966FF"/>
    <a:srgbClr val="FF66FF"/>
    <a:srgbClr val="FF00FF"/>
    <a:srgbClr val="9933FF"/>
    <a:srgbClr val="CC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สไตล์สีอ่อน 3 - เน้น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สไตล์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7" autoAdjust="0"/>
    <p:restoredTop sz="94128" autoAdjust="0"/>
  </p:normalViewPr>
  <p:slideViewPr>
    <p:cSldViewPr>
      <p:cViewPr varScale="1">
        <p:scale>
          <a:sx n="70" d="100"/>
          <a:sy n="70" d="100"/>
        </p:scale>
        <p:origin x="5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1699" y="2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5D4650F0-CE5D-42E4-8E37-12D32EED77F7}" type="datetime1">
              <a:rPr lang="th-TH"/>
              <a:pPr>
                <a:defRPr/>
              </a:pPr>
              <a:t>14/02/61</a:t>
            </a:fld>
            <a:endParaRPr lang="th-TH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088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1699" y="9518088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7A67C103-8A61-48A2-B5B1-2605769BAA5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6431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1699" y="2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42F60E50-E6DD-4227-BE94-AB430FE2FF49}" type="datetime1">
              <a:rPr lang="th-TH"/>
              <a:pPr>
                <a:defRPr/>
              </a:pPr>
              <a:t>14/02/61</a:t>
            </a:fld>
            <a:endParaRPr lang="th-TH"/>
          </a:p>
        </p:txBody>
      </p:sp>
      <p:sp>
        <p:nvSpPr>
          <p:cNvPr id="99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52475"/>
            <a:ext cx="5005387" cy="3756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817" y="4759847"/>
            <a:ext cx="5510530" cy="450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088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1699" y="9518088"/>
            <a:ext cx="2984870" cy="50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67" tIns="46634" rIns="93267" bIns="4663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B7DF6751-805D-4F9B-B73D-9216DCDE2ED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5754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DF6751-805D-4F9B-B73D-9216DCDE2ED4}" type="slidenum">
              <a:rPr lang="en-US" smtClean="0"/>
              <a:pPr>
                <a:defRPr/>
              </a:pPr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4289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901699" y="9516488"/>
            <a:ext cx="2984870" cy="50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 eaLnBrk="1" hangingPunct="1"/>
            <a:fld id="{B8220077-35B2-4CA2-942D-505C8A0CB027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 eaLnBrk="1" hangingPunct="1"/>
              <a:t>4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4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 marL="342858" indent="-342858" eaLnBrk="1" hangingPunct="1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4204717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901699" y="9516488"/>
            <a:ext cx="2984870" cy="50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 eaLnBrk="1" hangingPunct="1"/>
            <a:fld id="{B8220077-35B2-4CA2-942D-505C8A0CB027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 eaLnBrk="1" hangingPunct="1"/>
              <a:t>5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4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 marL="342858" indent="-342858" eaLnBrk="1" hangingPunct="1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4204717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901699" y="9516488"/>
            <a:ext cx="2984870" cy="50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 eaLnBrk="1" hangingPunct="1"/>
            <a:fld id="{B8220077-35B2-4CA2-942D-505C8A0CB027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 eaLnBrk="1" hangingPunct="1"/>
              <a:t>6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4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 marL="342858" indent="-342858" eaLnBrk="1" hangingPunct="1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4204717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901699" y="9516488"/>
            <a:ext cx="2984870" cy="50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 eaLnBrk="1" hangingPunct="1"/>
            <a:fld id="{B8220077-35B2-4CA2-942D-505C8A0CB027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 eaLnBrk="1" hangingPunct="1"/>
              <a:t>7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4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 marL="342858" indent="-342858" eaLnBrk="1" hangingPunct="1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4204717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901700" y="9516487"/>
            <a:ext cx="2984870" cy="50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72" tIns="46236" rIns="92472" bIns="46236" anchor="b"/>
          <a:lstStyle/>
          <a:p>
            <a:pPr algn="r"/>
            <a:fld id="{9E3FD39E-6D3C-4268-B453-2D028CF7D4B5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/>
              <a:t>8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52475"/>
            <a:ext cx="5005387" cy="3756025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เมื่อเปรียบเทียบกับเป้าหมายการจับกุม ปี </a:t>
            </a:r>
            <a:r>
              <a:rPr lang="en-US" altLang="th-TH" sz="1400" b="1" u="sng" dirty="0">
                <a:latin typeface="Angsana New" pitchFamily="18" charset="-34"/>
                <a:cs typeface="Angsana New" pitchFamily="18" charset="-34"/>
              </a:rPr>
              <a:t>2559</a:t>
            </a:r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  พบว่า </a:t>
            </a:r>
            <a:endParaRPr lang="en-US" altLang="th-TH" sz="14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altLang="th-TH" sz="1400" b="1" u="sng" dirty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altLang="th-TH" sz="1400" b="1" u="sng" dirty="0">
                <a:latin typeface="Angsana New" pitchFamily="18" charset="-34"/>
                <a:cs typeface="Angsana New" pitchFamily="18" charset="-34"/>
              </a:rPr>
              <a:t> ฐานความผิดเกี่ยวกับชีวิต ร่างกาย และเพศ </a:t>
            </a:r>
            <a:endParaRPr lang="en-US" altLang="th-TH" sz="14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altLang="th-TH" sz="1400" dirty="0">
                <a:latin typeface="Angsana New" pitchFamily="18" charset="-34"/>
                <a:cs typeface="Angsana New" pitchFamily="18" charset="-34"/>
              </a:rPr>
              <a:t>       ในภาพรวม ภ.๓  ไม่บรรลุผลตามเป้าหมาย  ส่วน  </a:t>
            </a:r>
            <a:r>
              <a:rPr lang="th-TH" altLang="th-TH" sz="1400" dirty="0" err="1">
                <a:latin typeface="Angsana New" pitchFamily="18" charset="-34"/>
                <a:cs typeface="Angsana New" pitchFamily="18" charset="-34"/>
              </a:rPr>
              <a:t>ภ.จว</a:t>
            </a:r>
            <a:r>
              <a:rPr lang="th-TH" altLang="th-TH" sz="1400" dirty="0">
                <a:latin typeface="Angsana New" pitchFamily="18" charset="-34"/>
                <a:cs typeface="Angsana New" pitchFamily="18" charset="-34"/>
              </a:rPr>
              <a:t>.  ที่บรรลุผล คือ</a:t>
            </a:r>
          </a:p>
          <a:p>
            <a:r>
              <a:rPr lang="th-TH" altLang="th-TH" sz="1400" dirty="0">
                <a:latin typeface="Angsana New" pitchFamily="18" charset="-34"/>
                <a:cs typeface="Angsana New" pitchFamily="18" charset="-34"/>
              </a:rPr>
              <a:t>นครราชสีมา  , ยโสธร และ สุรินทร์   </a:t>
            </a:r>
            <a:endParaRPr lang="en-US" altLang="th-TH" sz="1400" dirty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endParaRPr lang="en-US" altLang="th-TH" sz="1600" dirty="0">
              <a:latin typeface="TH Niramit AS" pitchFamily="2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1630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7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629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13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89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89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19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71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47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13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4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54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083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4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4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583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28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88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9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01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699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287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75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83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83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076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293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4646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599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8431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454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255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46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5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922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814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552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9007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153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042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632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75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265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2886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462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426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1498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3754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835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4387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14/02/61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678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49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444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1543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5582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6891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965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9907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9843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7580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410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9162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566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61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61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980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935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071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10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69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14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4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2/14/2018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40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4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025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2/14/2018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9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090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14/02/61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99455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A31C7E-C388-4FD6-B0C4-899387E6A3C5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14/02/61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72B1987-057E-461F-BF08-D324E877A6E4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8469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5B4E116-96CA-4B21-A1A1-AED7CBE92EA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2/14/2018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7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DE41483-5221-49E9-8000-0CB38BA2F69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379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15616" y="2132856"/>
            <a:ext cx="7243640" cy="2232248"/>
          </a:xfrm>
          <a:extLst/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การบันทึกข้อมูลท้องถิ่น</a:t>
            </a:r>
            <a:b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ในระบบ  </a:t>
            </a:r>
            <a:r>
              <a:rPr lang="en-US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CRIMES</a:t>
            </a: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4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ห้วง 1-31 ม.ค.61</a:t>
            </a:r>
            <a:r>
              <a:rPr lang="th-TH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endParaRPr lang="th-TH" b="1" dirty="0">
              <a:ln w="11430"/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3075" name="รูปภาพ 3" descr="logo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671" y="331077"/>
            <a:ext cx="1796329" cy="146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8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879791"/>
              </p:ext>
            </p:extLst>
          </p:nvPr>
        </p:nvGraphicFramePr>
        <p:xfrm>
          <a:off x="611560" y="620699"/>
          <a:ext cx="8208912" cy="5881074"/>
        </p:xfrm>
        <a:graphic>
          <a:graphicData uri="http://schemas.openxmlformats.org/drawingml/2006/table">
            <a:tbl>
              <a:tblPr/>
              <a:tblGrid>
                <a:gridCol w="648358"/>
                <a:gridCol w="1118421"/>
                <a:gridCol w="1118421"/>
                <a:gridCol w="747346"/>
                <a:gridCol w="662833"/>
                <a:gridCol w="1153439"/>
                <a:gridCol w="1235066"/>
                <a:gridCol w="799160"/>
                <a:gridCol w="725868"/>
              </a:tblGrid>
              <a:tr h="404608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สถิติการบันทึกข้อมูลท้องถิ่นในระบบ </a:t>
                      </a:r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CRIMES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460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ภ.จว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บุคคล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4608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ทั่วไป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ผลต่าง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อาชญากรรม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ผลต่าง</a:t>
                      </a:r>
                      <a:endParaRPr lang="th-TH" sz="2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4529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 ม.ค.61</a:t>
                      </a:r>
                    </a:p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31 ม.ค.61</a:t>
                      </a:r>
                    </a:p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 ม.ค.61</a:t>
                      </a:r>
                    </a:p>
                    <a:p>
                      <a:pPr algn="ctr" fontAlgn="b"/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31 ม.ค.61</a:t>
                      </a:r>
                    </a:p>
                    <a:p>
                      <a:pPr algn="ctr" fontAlgn="b"/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460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ชย.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3,449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3,592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143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4.15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2,705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3,784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1,079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39.89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นม.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5,724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6,230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506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8.84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5,815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6,759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944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16.23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บร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3,139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3,485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346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11.02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2,729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3,230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501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18.36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ยส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1,188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1,243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55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4.63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1,763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2,007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244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13.84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ศก.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3,908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4,304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396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10.13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1,831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2,145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314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17.15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สร.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2,935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3,089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154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5.25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4,271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4,376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105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2.46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อจ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1,423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1,521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6.89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1,484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1,765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281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18.94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อบ.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8,966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9,045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79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0.88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7,816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8,250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434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5.55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460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30,732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32,509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1,777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5.78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28,414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32,316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3,902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13.73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สี่เหลี่ยมผืนผ้า 1"/>
          <p:cNvSpPr/>
          <p:nvPr/>
        </p:nvSpPr>
        <p:spPr>
          <a:xfrm>
            <a:off x="3995936" y="3212976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1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95936" y="3648263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3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012704" y="4509120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140968"/>
            <a:ext cx="4016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7884368" y="2780928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1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884368" y="3645024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3</a:t>
            </a:r>
            <a:endParaRPr lang="th-TH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49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021477"/>
              </p:ext>
            </p:extLst>
          </p:nvPr>
        </p:nvGraphicFramePr>
        <p:xfrm>
          <a:off x="539553" y="620693"/>
          <a:ext cx="8208912" cy="5798408"/>
        </p:xfrm>
        <a:graphic>
          <a:graphicData uri="http://schemas.openxmlformats.org/drawingml/2006/table">
            <a:tbl>
              <a:tblPr/>
              <a:tblGrid>
                <a:gridCol w="648071"/>
                <a:gridCol w="1080120"/>
                <a:gridCol w="1080120"/>
                <a:gridCol w="792088"/>
                <a:gridCol w="648072"/>
                <a:gridCol w="1296144"/>
                <a:gridCol w="1171766"/>
                <a:gridCol w="772450"/>
                <a:gridCol w="720081"/>
              </a:tblGrid>
              <a:tr h="52028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สถิติการบันทึกข้อมูลท้องถิ่นในระบบ 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CRIMES 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21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ภ.จว.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สถานที่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6065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ทั่วไป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ผลต่าง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อาชญากรรม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ผลต่าง</a:t>
                      </a:r>
                      <a:endParaRPr lang="th-TH" sz="2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 ม.ค.61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31 ม.ค.61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 ม.ค.61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31 ม.ค.61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21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ชย.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3,172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3,253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81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2.55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963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1,015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52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5.40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21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นม.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9,682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10,024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342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3.53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1,275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1,300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1.96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21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บร.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3,400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3,600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200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5.88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463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685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222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47.95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21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ยส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1,833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1,837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0.22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332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339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2.11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379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ศก.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4,460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4,553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2.09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354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445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25.71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21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สร.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2,561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2,580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0.74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677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694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17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2.51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21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อจ.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1,706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1,719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0.76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260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355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95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36.54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21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อบ.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8,014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8,141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127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1.58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1,709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1,777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68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3.98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21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34,828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35,707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879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2.52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6,033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6,610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577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9.56</a:t>
                      </a:r>
                      <a:endParaRPr lang="th-TH" sz="2800" b="1" i="0" u="none" strike="noStrike" dirty="0">
                        <a:solidFill>
                          <a:srgbClr val="7030A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3923928" y="3068960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1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812360" y="3491366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1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923928" y="3573016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2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812360" y="5301208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</a:rPr>
              <a:t>2</a:t>
            </a:r>
            <a:endParaRPr lang="th-TH" sz="2000" b="1" dirty="0">
              <a:solidFill>
                <a:srgbClr val="FF0000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923928" y="5733256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7812360" y="4437112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756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252179"/>
              </p:ext>
            </p:extLst>
          </p:nvPr>
        </p:nvGraphicFramePr>
        <p:xfrm>
          <a:off x="395536" y="548680"/>
          <a:ext cx="8424936" cy="4465320"/>
        </p:xfrm>
        <a:graphic>
          <a:graphicData uri="http://schemas.openxmlformats.org/drawingml/2006/table">
            <a:tbl>
              <a:tblPr/>
              <a:tblGrid>
                <a:gridCol w="3312368"/>
                <a:gridCol w="1008112"/>
                <a:gridCol w="3096344"/>
                <a:gridCol w="1008112"/>
              </a:tblGrid>
              <a:tr h="89685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ผลการบันทึกข้อมูลท้องถิ่น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ณ วันที่ </a:t>
                      </a:r>
                      <a:r>
                        <a:rPr lang="en-US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31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ม.ค.61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ระดับ ผกก.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กลุ่มที่ 1 (81 </a:t>
                      </a:r>
                      <a:r>
                        <a:rPr lang="th-TH" sz="3200" b="1" dirty="0" err="1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สภ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.)</a:t>
                      </a:r>
                      <a:endParaRPr lang="th-TH" altLang="th-TH" sz="18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มาก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น้อย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.เมืองอุบลราชธานี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.อุบลราชธานี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5,489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.สูงเนิน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136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.ศรีเมืองใหม่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.อุบลราชธานี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2,589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.ท่าตูม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.สุรินทร์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144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.เมืองนครราชสีมา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2,324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.บ้านกรวด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.บุรีรัมย์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147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.เมืองสุรินทร์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.สุรินทร์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1,830</a:t>
                      </a:r>
                      <a:endParaRPr lang="th-TH" sz="28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.ห้วยแถลง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153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.โพธิ์กลาง 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1,630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.คอนสาร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.ชัยภูมิ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188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085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981950"/>
              </p:ext>
            </p:extLst>
          </p:nvPr>
        </p:nvGraphicFramePr>
        <p:xfrm>
          <a:off x="395536" y="620688"/>
          <a:ext cx="8424936" cy="4465320"/>
        </p:xfrm>
        <a:graphic>
          <a:graphicData uri="http://schemas.openxmlformats.org/drawingml/2006/table">
            <a:tbl>
              <a:tblPr/>
              <a:tblGrid>
                <a:gridCol w="3240360"/>
                <a:gridCol w="996318"/>
                <a:gridCol w="3180146"/>
                <a:gridCol w="1008112"/>
              </a:tblGrid>
              <a:tr h="89685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ผลการบันทึกข้อมูลท้องถิ่น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ณ วันที่ </a:t>
                      </a:r>
                      <a:r>
                        <a:rPr lang="en-US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31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ม.ค.61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ระดับ ผกก.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กลุ่มที่ 2 (112 </a:t>
                      </a:r>
                      <a:r>
                        <a:rPr lang="th-TH" sz="3200" b="1" dirty="0" err="1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สภ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.)</a:t>
                      </a:r>
                      <a:endParaRPr lang="th-TH" altLang="th-TH" sz="18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มาก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น้อย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.ช่องเม็ก </a:t>
                      </a:r>
                      <a:r>
                        <a:rPr lang="th-TH" sz="2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.อุบลราชธานี</a:t>
                      </a:r>
                      <a:endParaRPr lang="th-TH" sz="26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3,845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.บ้านปรางค์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.วังตะเฆ่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.ชัยภูมิ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1,676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.ลำทะเมนชัย </a:t>
                      </a:r>
                      <a:r>
                        <a:rPr lang="th-TH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40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.จอหอ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1,391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.ศรีณรงค์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.สุรินทร์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51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.พระทองคำ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1,368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.โชคนาสาม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.สุรินทร์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65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.ทะเมนชัย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.บุรีรัมย์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1,101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.หนองบัวโคก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.ชัยภูมิ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68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4470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642477"/>
              </p:ext>
            </p:extLst>
          </p:nvPr>
        </p:nvGraphicFramePr>
        <p:xfrm>
          <a:off x="395536" y="620688"/>
          <a:ext cx="8424936" cy="3836670"/>
        </p:xfrm>
        <a:graphic>
          <a:graphicData uri="http://schemas.openxmlformats.org/drawingml/2006/table">
            <a:tbl>
              <a:tblPr/>
              <a:tblGrid>
                <a:gridCol w="2952328"/>
                <a:gridCol w="1284350"/>
                <a:gridCol w="3036130"/>
                <a:gridCol w="1152128"/>
              </a:tblGrid>
              <a:tr h="89685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ผลการบันทึกข้อมูลท้องถิ่น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ณ วันที่ </a:t>
                      </a:r>
                      <a:r>
                        <a:rPr lang="en-US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31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ม.ค.61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ระดับ </a:t>
                      </a:r>
                      <a:r>
                        <a:rPr lang="th-TH" altLang="th-TH" sz="32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สวญ</a:t>
                      </a:r>
                      <a:r>
                        <a:rPr lang="th-TH" alt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 (18 </a:t>
                      </a:r>
                      <a:r>
                        <a:rPr lang="th-TH" sz="3200" b="1" dirty="0" err="1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สภ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.)</a:t>
                      </a:r>
                      <a:endParaRPr lang="th-TH" altLang="th-TH" sz="18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มาก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น้อย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.คำผักกูด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.ยโสธร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420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.โคกกระชาย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.บุรีรัมย์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51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.เมือง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ลึง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.สุรินทร์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330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.โนน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เหม่า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.ชัยภูมิ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65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 หัวทะเล 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.ชัยภูมิ</a:t>
                      </a:r>
                    </a:p>
                    <a:p>
                      <a:pPr algn="l" fontAlgn="ctr"/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204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.บ้านหันห้วยทราย    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94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9123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41614"/>
              </p:ext>
            </p:extLst>
          </p:nvPr>
        </p:nvGraphicFramePr>
        <p:xfrm>
          <a:off x="395536" y="692696"/>
          <a:ext cx="8424936" cy="3470910"/>
        </p:xfrm>
        <a:graphic>
          <a:graphicData uri="http://schemas.openxmlformats.org/drawingml/2006/table">
            <a:tbl>
              <a:tblPr/>
              <a:tblGrid>
                <a:gridCol w="3168352"/>
                <a:gridCol w="1068326"/>
                <a:gridCol w="3036130"/>
                <a:gridCol w="1152128"/>
              </a:tblGrid>
              <a:tr h="89685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ผลการบันทึกข้อมูลท้องถิ่น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ณ วันที่ </a:t>
                      </a:r>
                      <a:r>
                        <a:rPr lang="en-US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31</a:t>
                      </a:r>
                      <a:r>
                        <a:rPr 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ม.ค.61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ระดับ </a:t>
                      </a:r>
                      <a:r>
                        <a:rPr lang="th-TH" altLang="th-TH" sz="32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สว</a:t>
                      </a:r>
                      <a:r>
                        <a:rPr lang="th-TH" altLang="th-TH" sz="3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 (25 </a:t>
                      </a:r>
                      <a:r>
                        <a:rPr lang="th-TH" sz="3200" b="1" dirty="0" err="1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สภ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itchFamily="2" charset="-34"/>
                        </a:rPr>
                        <a:t>.)</a:t>
                      </a:r>
                      <a:endParaRPr lang="th-TH" altLang="th-TH" sz="18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มาก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น้อย 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207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.โคกจาน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.อุบลราชธานี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515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1.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.หนองสรวง  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21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.สีสุก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281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.หนองไทร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.บุรีรัมย์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47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207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.โพนทอง  </a:t>
                      </a:r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.อำนาจเจริญ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270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3.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สภ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.บ้านแก้ง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.ชัยภูมิ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57</a:t>
                      </a:r>
                      <a:endParaRPr lang="th-TH" sz="32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5525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em001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1783" y="2348880"/>
            <a:ext cx="63367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000" b="1" dirty="0" smtClean="0"/>
              <a:t>จบการนำเสนอ</a:t>
            </a:r>
          </a:p>
          <a:p>
            <a:pPr algn="ctr"/>
            <a:endParaRPr lang="th-TH" sz="9000" b="1" dirty="0"/>
          </a:p>
        </p:txBody>
      </p:sp>
    </p:spTree>
    <p:extLst>
      <p:ext uri="{BB962C8B-B14F-4D97-AF65-F5344CB8AC3E}">
        <p14:creationId xmlns:p14="http://schemas.microsoft.com/office/powerpoint/2010/main" val="8914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ชุดรูปแบบของ Office">
  <a:themeElements>
    <a:clrScheme name="ในเมือง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ชุดรูปแบบของ Office">
  <a:themeElements>
    <a:clrScheme name="ในเมือง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ชุดรูปแบบของ Office">
  <a:themeElements>
    <a:clrScheme name="ในเมือง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25892</TotalTime>
  <Words>790</Words>
  <Application>Microsoft Office PowerPoint</Application>
  <PresentationFormat>นำเสนอทางหน้าจอ (4:3)</PresentationFormat>
  <Paragraphs>323</Paragraphs>
  <Slides>8</Slides>
  <Notes>6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5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20" baseType="lpstr">
      <vt:lpstr>Angsana New</vt:lpstr>
      <vt:lpstr>Arial</vt:lpstr>
      <vt:lpstr>Calibri</vt:lpstr>
      <vt:lpstr>Cordia New</vt:lpstr>
      <vt:lpstr>Tahoma</vt:lpstr>
      <vt:lpstr>TH Niramit AS</vt:lpstr>
      <vt:lpstr>TH SarabunIT๙</vt:lpstr>
      <vt:lpstr>4_ชุดรูปแบบของ Office</vt:lpstr>
      <vt:lpstr>5_ชุดรูปแบบของ Office</vt:lpstr>
      <vt:lpstr>1_ชุดรูปแบบของ Office</vt:lpstr>
      <vt:lpstr>3_ชุดรูปแบบของ Office</vt:lpstr>
      <vt:lpstr>6_ชุดรูปแบบของ Office</vt:lpstr>
      <vt:lpstr>                                  การบันทึกข้อมูลท้องถิ่น ในระบบ  CRIMES ห้วง 1-31 ม.ค.61 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DarkOS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DarkUser</dc:creator>
  <cp:lastModifiedBy>Administrator</cp:lastModifiedBy>
  <cp:revision>3474</cp:revision>
  <cp:lastPrinted>2018-02-06T05:12:42Z</cp:lastPrinted>
  <dcterms:created xsi:type="dcterms:W3CDTF">2011-10-31T03:25:06Z</dcterms:created>
  <dcterms:modified xsi:type="dcterms:W3CDTF">2018-02-14T07:25:56Z</dcterms:modified>
</cp:coreProperties>
</file>